
<file path=[Content_Types].xml><?xml version="1.0" encoding="utf-8"?>
<Types xmlns="http://schemas.openxmlformats.org/package/2006/content-types">
  <Default ContentType="image/png" Extension="png"/>
  <Default ContentType="image/svg+xml" Extension="sv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app.xml" Type="http://schemas.openxmlformats.org/officeDocument/2006/relationships/extended-properties"/><Relationship Id="rId2" Target="docProps/core.xml" Type="http://schemas.openxmlformats.org/package/2006/relationships/metadata/core-properties"/><Relationship Id="rId1" Target="ppt/presentation.xml" Type="http://schemas.openxmlformats.org/officeDocument/2006/relationships/officeDocument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068" r:id="rId1"/>
  </p:sldMasterIdLst>
  <p:notesMasterIdLst>
    <p:notesMasterId r:id="rId20"/>
  </p:notesMasterIdLst>
  <p:sldIdLst>
    <p:sldId id="256" r:id="rId2"/>
    <p:sldId id="300" r:id="rId3"/>
    <p:sldId id="260" r:id="rId4"/>
    <p:sldId id="296" r:id="rId5"/>
    <p:sldId id="295" r:id="rId6"/>
    <p:sldId id="298" r:id="rId7"/>
    <p:sldId id="282" r:id="rId8"/>
    <p:sldId id="305" r:id="rId9"/>
    <p:sldId id="297" r:id="rId10"/>
    <p:sldId id="306" r:id="rId11"/>
    <p:sldId id="281" r:id="rId12"/>
    <p:sldId id="302" r:id="rId13"/>
    <p:sldId id="307" r:id="rId14"/>
    <p:sldId id="303" r:id="rId15"/>
    <p:sldId id="304" r:id="rId16"/>
    <p:sldId id="312" r:id="rId17"/>
    <p:sldId id="311" r:id="rId18"/>
    <p:sldId id="310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80" autoAdjust="0"/>
    <p:restoredTop sz="94620" autoAdjust="0"/>
  </p:normalViewPr>
  <p:slideViewPr>
    <p:cSldViewPr snapToGrid="0">
      <p:cViewPr varScale="1">
        <p:scale>
          <a:sx n="113" d="100"/>
          <a:sy n="113" d="100"/>
        </p:scale>
        <p:origin x="52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9CF86F-D3BC-4B7B-82E7-5FCF2CB7AD30}" type="datetimeFigureOut">
              <a:rPr lang="en-US" smtClean="0"/>
              <a:t>3/22/2019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102409-C9E1-43EE-A706-1D91078F83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374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B0C09990-94CE-42CB-9385-7293A6C1B4CD}" type="datetime1">
              <a:rPr lang="en-US" smtClean="0"/>
              <a:t>3/22/2019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TDCJ Work In Progress Web Application Development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25391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p14:dur="10" advClick="0" advTm="100">
        <p15:prstTrans prst="fallOver"/>
      </p:transition>
    </mc:Choice>
    <mc:Fallback xmlns="">
      <p:transition advClick="0" advTm="1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8372E-FFD9-4015-B426-02C13A27CFE7}" type="datetime1">
              <a:rPr lang="en-US" smtClean="0"/>
              <a:t>3/22/2019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TDCJ Work In Progress Web Application Development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5478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p14:dur="10" advClick="0" advTm="100">
        <p15:prstTrans prst="fallOver"/>
      </p:transition>
    </mc:Choice>
    <mc:Fallback xmlns="">
      <p:transition advClick="0" advTm="1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B16D3-0597-4F6A-A8BB-66A09618CBBE}" type="datetime1">
              <a:rPr lang="en-US" smtClean="0"/>
              <a:t>3/22/2019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TDCJ Work In Progress Web Application Development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21320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p14:dur="10" advClick="0" advTm="100">
        <p15:prstTrans prst="fallOver"/>
      </p:transition>
    </mc:Choice>
    <mc:Fallback xmlns="">
      <p:transition advClick="0" advTm="1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3CB52-862C-408A-AB88-A340FECE2078}" type="datetime1">
              <a:rPr lang="en-US" smtClean="0"/>
              <a:t>3/22/2019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TDCJ Work In Progress Web Application Development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45323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p14:dur="10" advClick="0" advTm="100">
        <p15:prstTrans prst="fallOver"/>
      </p:transition>
    </mc:Choice>
    <mc:Fallback xmlns="">
      <p:transition advClick="0" advTm="1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8F85C-C76E-45D3-AD67-CA15D787E9FC}" type="datetime1">
              <a:rPr lang="en-US" smtClean="0"/>
              <a:t>3/22/2019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TDCJ Work In Progress Web Application Development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62968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p14:dur="10" advClick="0" advTm="100">
        <p15:prstTrans prst="fallOver"/>
      </p:transition>
    </mc:Choice>
    <mc:Fallback xmlns="">
      <p:transition advClick="0" advTm="1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1C6E1-A1B3-475A-9659-21DE3B1DAC3E}" type="datetime1">
              <a:rPr lang="en-US" smtClean="0"/>
              <a:t>3/22/2019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TDCJ Work In Progress Web Application Development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48099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p14:dur="10" advClick="0" advTm="100">
        <p15:prstTrans prst="fallOver"/>
      </p:transition>
    </mc:Choice>
    <mc:Fallback xmlns="">
      <p:transition advClick="0" advTm="1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3AB6-3F79-4113-851D-6ADF02118ADD}" type="datetime1">
              <a:rPr lang="en-US" smtClean="0"/>
              <a:t>3/22/2019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TDCJ Work In Progress Web Application Development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6703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p14:dur="10" advClick="0" advTm="100">
        <p15:prstTrans prst="fallOver"/>
      </p:transition>
    </mc:Choice>
    <mc:Fallback xmlns="">
      <p:transition advClick="0" advTm="1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03946-9E4D-4296-BF2D-72D7411CA07D}" type="datetime1">
              <a:rPr lang="en-US" smtClean="0"/>
              <a:t>3/22/2019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TDCJ Work In Progress Web Application Development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5110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p14:dur="10" advClick="0" advTm="100">
        <p15:prstTrans prst="fallOver"/>
      </p:transition>
    </mc:Choice>
    <mc:Fallback xmlns="">
      <p:transition advClick="0" advTm="1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30EC-966B-46C8-9423-4471585089E1}" type="datetime1">
              <a:rPr lang="en-US" smtClean="0"/>
              <a:t>3/22/2019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TDCJ Work In Progress Web Application Development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3871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p14:dur="10" advClick="0" advTm="100">
        <p15:prstTrans prst="fallOver"/>
      </p:transition>
    </mc:Choice>
    <mc:Fallback xmlns="">
      <p:transition advClick="0" advTm="1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80227-B8C1-4295-A4FB-CE51A2954898}" type="datetime1">
              <a:rPr lang="en-US" smtClean="0"/>
              <a:t>3/22/2019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TDCJ Work In Progress Web Application Development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36190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p14:dur="10" advClick="0" advTm="100">
        <p15:prstTrans prst="fallOver"/>
      </p:transition>
    </mc:Choice>
    <mc:Fallback xmlns="">
      <p:transition advClick="0" advTm="1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60FD1-7FFF-47C8-ACCD-FAB02BB98450}" type="datetime1">
              <a:rPr lang="en-US" smtClean="0"/>
              <a:t>3/22/2019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TDCJ Work In Progress Web Application Development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61244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p14:dur="10" advClick="0" advTm="100">
        <p15:prstTrans prst="fallOver"/>
      </p:transition>
    </mc:Choice>
    <mc:Fallback xmlns="">
      <p:transition advClick="0" advTm="1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EAA5EAD7-91EE-4251-AE53-2F6ADF39B6CC}" type="datetime1">
              <a:rPr lang="en-US" smtClean="0"/>
              <a:t>3/22/2019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TDCJ Work In Progress Web Application Development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5222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p14:dur="10" advClick="0" advTm="100">
        <p15:prstTrans prst="fallOver"/>
      </p:transition>
    </mc:Choice>
    <mc:Fallback xmlns="">
      <p:transition advClick="0" advTm="100">
        <p:fade/>
      </p:transition>
    </mc:Fallback>
  </mc:AlternateContent>
  <p:hf sldNum="0"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4.pn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1.xml" Type="http://schemas.openxmlformats.org/officeDocument/2006/relationships/slideLayout"/><Relationship Id="rId4" Target="../media/image5.jpeg" Type="http://schemas.openxmlformats.org/officeDocument/2006/relationships/image"/></Relationships>
</file>

<file path=ppt/slides/_rels/slide10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 ?><Relationships xmlns="http://schemas.openxmlformats.org/package/2006/relationships"><Relationship Id="rId3" Target="../media/image32.png" Type="http://schemas.openxmlformats.org/officeDocument/2006/relationships/image"/><Relationship Id="rId2" Target="../media/image31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33.png" Type="http://schemas.openxmlformats.org/officeDocument/2006/relationships/image"/></Relationships>
</file>

<file path=ppt/slides/_rels/slide13.xml.rels><?xml version="1.0" encoding="UTF-8" standalone="yes" ?><Relationships xmlns="http://schemas.openxmlformats.org/package/2006/relationships"><Relationship Id="rId3" Target="../media/image18.png" Type="http://schemas.openxmlformats.org/officeDocument/2006/relationships/image"/><Relationship Id="rId2" Target="../media/image3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3" Target="../media/image36.jpeg" Type="http://schemas.openxmlformats.org/officeDocument/2006/relationships/image"/><Relationship Id="rId2" Target="../media/image35.pn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4.png" Type="http://schemas.openxmlformats.org/officeDocument/2006/relationships/image"/></Relationships>
</file>

<file path=ppt/slides/_rels/slide15.xml.rels><?xml version="1.0" encoding="UTF-8" standalone="yes" ?><Relationships xmlns="http://schemas.openxmlformats.org/package/2006/relationships"><Relationship Id="rId3" Target="../media/image37.jpeg" Type="http://schemas.openxmlformats.org/officeDocument/2006/relationships/image"/><Relationship Id="rId7" Target="../media/image41.png" Type="http://schemas.openxmlformats.org/officeDocument/2006/relationships/image"/><Relationship Id="rId2" Target="../media/image16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40.jpeg" Type="http://schemas.openxmlformats.org/officeDocument/2006/relationships/image"/><Relationship Id="rId5" Target="../media/image39.jpeg" Type="http://schemas.openxmlformats.org/officeDocument/2006/relationships/image"/><Relationship Id="rId4" Target="../media/image38.png" Type="http://schemas.openxmlformats.org/officeDocument/2006/relationships/image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svg"/></Relationships>
</file>

<file path=ppt/slides/_rels/slide17.xml.rels><?xml version="1.0" encoding="UTF-8" standalone="yes" ?><Relationships xmlns="http://schemas.openxmlformats.org/package/2006/relationships"><Relationship Id="rId3" Target="../media/image46.png" Type="http://schemas.openxmlformats.org/officeDocument/2006/relationships/image"/><Relationship Id="rId2" Target="../media/image45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47.svg" Type="http://schemas.openxmlformats.org/officeDocument/2006/relationships/image"/></Relationships>
</file>

<file path=ppt/slides/_rels/slide18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5.xml.rels><?xml version="1.0" encoding="UTF-8" standalone="yes" ?><Relationships xmlns="http://schemas.openxmlformats.org/package/2006/relationships"><Relationship Id="rId2" Target="../media/image1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3" Target="../media/image15.png" Type="http://schemas.openxmlformats.org/officeDocument/2006/relationships/image"/><Relationship Id="rId7" Target="../media/image19.jpeg" Type="http://schemas.openxmlformats.org/officeDocument/2006/relationships/image"/><Relationship Id="rId2" Target="../media/image14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8.png" Type="http://schemas.openxmlformats.org/officeDocument/2006/relationships/image"/><Relationship Id="rId5" Target="../media/image17.jpeg" Type="http://schemas.openxmlformats.org/officeDocument/2006/relationships/image"/><Relationship Id="rId4" Target="../media/image16.pn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8" Target="../media/image26.png" Type="http://schemas.openxmlformats.org/officeDocument/2006/relationships/image"/><Relationship Id="rId3" Target="../media/image21.jpeg" Type="http://schemas.openxmlformats.org/officeDocument/2006/relationships/image"/><Relationship Id="rId7" Target="../media/image25.png" Type="http://schemas.openxmlformats.org/officeDocument/2006/relationships/image"/><Relationship Id="rId2" Target="../media/image20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24.png" Type="http://schemas.openxmlformats.org/officeDocument/2006/relationships/image"/><Relationship Id="rId11" Target="../media/image29.png" Type="http://schemas.openxmlformats.org/officeDocument/2006/relationships/image"/><Relationship Id="rId5" Target="../media/image23.png" Type="http://schemas.openxmlformats.org/officeDocument/2006/relationships/image"/><Relationship Id="rId10" Target="../media/image28.png" Type="http://schemas.openxmlformats.org/officeDocument/2006/relationships/image"/><Relationship Id="rId4" Target="../media/image22.png" Type="http://schemas.openxmlformats.org/officeDocument/2006/relationships/image"/><Relationship Id="rId9" Target="../media/image27.pn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FAC07-FD7F-482E-90C8-E23A6530CB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6905" y="865594"/>
            <a:ext cx="10473342" cy="2832920"/>
          </a:xfrm>
        </p:spPr>
        <p:txBody>
          <a:bodyPr>
            <a:normAutofit/>
          </a:bodyPr>
          <a:lstStyle/>
          <a:p>
            <a:pPr algn="l"/>
            <a:r>
              <a:rPr lang="en-US" sz="4600" dirty="0"/>
              <a:t>Webhead &amp; Workforce Development Boards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55152E-B15E-467F-9221-B8B76CF6F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2303" y="5641106"/>
            <a:ext cx="4063478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r>
              <a:rPr lang="en-US" dirty="0">
                <a:solidFill>
                  <a:srgbClr val="FFFFFF">
                    <a:alpha val="80000"/>
                  </a:srgbClr>
                </a:solidFill>
              </a:rPr>
              <a:t>Webhead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927B25-281F-4D93-A317-A1D47EAECD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4591" y="4825816"/>
            <a:ext cx="1363660" cy="134041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9552F9A-DDDF-4921-A241-750F4C01DDE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425" y="5142047"/>
            <a:ext cx="3547798" cy="848221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CF3D07E-B508-48B6-9BE6-BDCE5797CF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2979" y="4966082"/>
            <a:ext cx="1828800" cy="1200150"/>
          </a:xfrm>
          <a:prstGeom prst="rect">
            <a:avLst/>
          </a:prstGeom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E82883C2-685F-4829-B7D5-BA62B82DD49B}"/>
              </a:ext>
            </a:extLst>
          </p:cNvPr>
          <p:cNvSpPr txBox="1">
            <a:spLocks/>
          </p:cNvSpPr>
          <p:nvPr/>
        </p:nvSpPr>
        <p:spPr>
          <a:xfrm>
            <a:off x="0" y="6583680"/>
            <a:ext cx="121920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/>
              <a:t>www.webheadtech.com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57516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p14:dur="10" advClick="0" advTm="1000">
        <p15:prstTrans prst="fallOver"/>
      </p:transition>
    </mc:Choice>
    <mc:Fallback xmlns="">
      <p:transition advClick="0" advTm="10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D12A5BA-B063-4B33-AB08-86CF7D23F6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7DFAF29-6BD8-4A93-A292-D6A8C6EFB5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F3BB34A6-31BD-4BBB-A8C8-C3E81A71F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274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198623-51B6-48E8-92E4-93B27B4DE45B}"/>
              </a:ext>
            </a:extLst>
          </p:cNvPr>
          <p:cNvSpPr txBox="1"/>
          <p:nvPr/>
        </p:nvSpPr>
        <p:spPr>
          <a:xfrm>
            <a:off x="5258134" y="640080"/>
            <a:ext cx="6293689" cy="365240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000" cap="all" spc="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Latest trends…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2EA919-2719-480A-B73C-A8DAE45ABD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999" y="1571039"/>
            <a:ext cx="3993942" cy="3697094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FF4E9B4-BE85-45F4-8672-47D51F1401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309640" y="4388141"/>
            <a:ext cx="5852160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296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1000">
        <p14:flash/>
      </p:transition>
    </mc:Choice>
    <mc:Fallback xmlns="">
      <p:transition spd="slow" advClick="0" advTm="1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0F83C-0D6E-4789-950F-D13D92013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sz="5400" dirty="0"/>
              <a:t>INTERACTIVE MAPS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88446D7-ABF4-4F8B-87D8-CAA01E03B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www.webheadtech.com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657E909-3BBC-41D9-96B9-BDC96A233E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465" y="1324447"/>
            <a:ext cx="9945069" cy="334700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61DC90E-8641-4BCA-8EEC-8005E801B10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EEF3FA"/>
              </a:clrFrom>
              <a:clrTo>
                <a:srgbClr val="EEF3F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27294" y="5057080"/>
            <a:ext cx="3241200" cy="105186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7B246B6-453D-41B4-B62C-7DA580B1860F}"/>
              </a:ext>
            </a:extLst>
          </p:cNvPr>
          <p:cNvSpPr txBox="1"/>
          <p:nvPr/>
        </p:nvSpPr>
        <p:spPr>
          <a:xfrm>
            <a:off x="745724" y="4799149"/>
            <a:ext cx="4403325" cy="1754326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BENEFITS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Great at Promoting Locations &amp; Keeping Audience Engaged with Memorable Experience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Takes seconds to update with real data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Mobile Friendly  </a:t>
            </a:r>
          </a:p>
        </p:txBody>
      </p:sp>
    </p:spTree>
    <p:extLst>
      <p:ext uri="{BB962C8B-B14F-4D97-AF65-F5344CB8AC3E}">
        <p14:creationId xmlns:p14="http://schemas.microsoft.com/office/powerpoint/2010/main" val="213784920"/>
      </p:ext>
    </p:extLst>
  </p:cSld>
  <p:clrMapOvr>
    <a:masterClrMapping/>
  </p:clrMapOvr>
  <p:transition spd="med" advClick="0" advTm="1000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0F83C-0D6E-4789-950F-D13D92013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sz="5400" dirty="0"/>
              <a:t>ONLINE SECURED FORMS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88446D7-ABF4-4F8B-87D8-CAA01E03B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www.webheadtech.com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E8094C6-1B86-4803-9549-CDB7F67E91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2866" y="5254625"/>
            <a:ext cx="3162300" cy="12382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3FCE374-74CD-4A5B-B363-57E749F406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350335"/>
            <a:ext cx="4815469" cy="469427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C13D6EA-6B50-4D4B-BE51-5863FCF5EB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2768" y="3650036"/>
            <a:ext cx="2880733" cy="270631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5C0A808-8DC8-4955-AFDD-CD22ABE77953}"/>
              </a:ext>
            </a:extLst>
          </p:cNvPr>
          <p:cNvSpPr txBox="1"/>
          <p:nvPr/>
        </p:nvSpPr>
        <p:spPr>
          <a:xfrm>
            <a:off x="7396574" y="997685"/>
            <a:ext cx="4403325" cy="286232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BENEFITS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Automated Process for Audience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Saves Effort and Reduces Errors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Improves Quality of Submitted Applications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Data submitted integrates easily into workflow processes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Minimal Administrative Overhead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Improves Data Management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905720"/>
      </p:ext>
    </p:extLst>
  </p:cSld>
  <p:clrMapOvr>
    <a:masterClrMapping/>
  </p:clrMapOvr>
  <p:transition spd="slow" advClick="0" advTm="1000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0F83C-0D6E-4789-950F-D13D92013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sz="5400" dirty="0"/>
              <a:t>Video content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88446D7-ABF4-4F8B-87D8-CAA01E03B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www.webheadtech.com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C0A808-8DC8-4955-AFDD-CD22ABE77953}"/>
              </a:ext>
            </a:extLst>
          </p:cNvPr>
          <p:cNvSpPr txBox="1"/>
          <p:nvPr/>
        </p:nvSpPr>
        <p:spPr>
          <a:xfrm>
            <a:off x="7574136" y="1465412"/>
            <a:ext cx="4403325" cy="258532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BENEFITS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Videos Boost Conversion Rates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Personalizes Messaging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Showcases Personality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Helps Establish You as a Technology Adopter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Increases Brand Awareness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Improves Search Engine Ranking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1B6A45C-4747-48F7-91BD-56A1EB8156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539" y="1465412"/>
            <a:ext cx="6930627" cy="36999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061173-D534-426B-9E69-3864C1668C9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EEF3FA"/>
              </a:clrFrom>
              <a:clrTo>
                <a:srgbClr val="EEF3F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49236" y="5107151"/>
            <a:ext cx="3241200" cy="1051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04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">
        <p:fade/>
      </p:transition>
    </mc:Choice>
    <mc:Fallback xmlns="">
      <p:transition spd="med" advClick="0" advTm="100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0F83C-0D6E-4789-950F-D13D92013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sz="5400" dirty="0"/>
              <a:t>ONLINE CHAT FEATURE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88446D7-ABF4-4F8B-87D8-CAA01E03B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5128" y="6495066"/>
            <a:ext cx="5901458" cy="274320"/>
          </a:xfrm>
        </p:spPr>
        <p:txBody>
          <a:bodyPr/>
          <a:lstStyle/>
          <a:p>
            <a:r>
              <a:rPr lang="en-US" dirty="0"/>
              <a:t>www.webheadtech.com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2BECFB0-4217-40A0-94DA-E1019D4116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063" b="1679"/>
          <a:stretch/>
        </p:blipFill>
        <p:spPr>
          <a:xfrm>
            <a:off x="482353" y="1754700"/>
            <a:ext cx="3796730" cy="317473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4805544-A7AC-4B11-BD8F-E9FE343151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3546" y="3796497"/>
            <a:ext cx="3220115" cy="247628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7558408-C8EA-4586-9437-C64B8619D5DD}"/>
              </a:ext>
            </a:extLst>
          </p:cNvPr>
          <p:cNvSpPr txBox="1"/>
          <p:nvPr/>
        </p:nvSpPr>
        <p:spPr>
          <a:xfrm>
            <a:off x="7306322" y="1166049"/>
            <a:ext cx="4403325" cy="1754326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BENEFITS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Improves Client Service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Discover Client Pain Points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Create a 2 way Communication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Client Convenience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Shows Level of Commitment to Clients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C70A32B-EDFC-48DD-AC78-46E7448BD93B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402" y="5486400"/>
            <a:ext cx="3434245" cy="7863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94435519"/>
      </p:ext>
    </p:extLst>
  </p:cSld>
  <p:clrMapOvr>
    <a:masterClrMapping/>
  </p:clrMapOvr>
  <p:transition spd="slow" advClick="0" advTm="1000">
    <p:randomBar dir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0F83C-0D6E-4789-950F-D13D92013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2359" y="195465"/>
            <a:ext cx="10515600" cy="1325563"/>
          </a:xfrm>
        </p:spPr>
        <p:txBody>
          <a:bodyPr anchor="t">
            <a:normAutofit/>
          </a:bodyPr>
          <a:lstStyle/>
          <a:p>
            <a:r>
              <a:rPr lang="en-US" sz="5400" dirty="0"/>
              <a:t>SOCIAL MEDIA INTEGRATION 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88446D7-ABF4-4F8B-87D8-CAA01E03B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www.webheadtech.com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A1728C8-5009-40CB-B844-F34022CCD74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EEF3FA"/>
              </a:clrFrom>
              <a:clrTo>
                <a:srgbClr val="EEF3F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56483" y="5280531"/>
            <a:ext cx="3226940" cy="9089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E51257D-A087-4DC5-82DE-3D8D9DA689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934" y="949648"/>
            <a:ext cx="5982086" cy="49587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8C37C2A-ACAF-41B8-9B6A-E18ED2A5630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48198" y="1608560"/>
            <a:ext cx="1015013" cy="94434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309CB2B-EEB8-4C4E-8DF3-C6C0C5CE14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06995" y="1734822"/>
            <a:ext cx="866446" cy="81808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FC65618-C609-4C2A-A55E-6F8E0552C50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52924" y="1672933"/>
            <a:ext cx="1015013" cy="97272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CEB1842-1D0B-4B56-AE35-9BE3933D0214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47420" y="1840206"/>
            <a:ext cx="1609725" cy="63817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E07250D-2B72-4610-97F5-709D7A6BACE2}"/>
              </a:ext>
            </a:extLst>
          </p:cNvPr>
          <p:cNvSpPr txBox="1"/>
          <p:nvPr/>
        </p:nvSpPr>
        <p:spPr>
          <a:xfrm>
            <a:off x="7183013" y="3099592"/>
            <a:ext cx="4403325" cy="1754326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BENEFITS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Great at Promoting Locations &amp; keeping audience Engaged with Memorable Experience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Takes seconds to update with real data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Mobile Friendly  </a:t>
            </a:r>
          </a:p>
        </p:txBody>
      </p:sp>
    </p:spTree>
    <p:extLst>
      <p:ext uri="{BB962C8B-B14F-4D97-AF65-F5344CB8AC3E}">
        <p14:creationId xmlns:p14="http://schemas.microsoft.com/office/powerpoint/2010/main" val="55875833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1000">
        <p159:morph option="byObject"/>
      </p:transition>
    </mc:Choice>
    <mc:Fallback xmlns="">
      <p:transition spd="slow" advClick="0" advTm="100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0F83C-0D6E-4789-950F-D13D92013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2359" y="195465"/>
            <a:ext cx="10515600" cy="1325563"/>
          </a:xfrm>
        </p:spPr>
        <p:txBody>
          <a:bodyPr anchor="t">
            <a:normAutofit/>
          </a:bodyPr>
          <a:lstStyle/>
          <a:p>
            <a:r>
              <a:rPr lang="en-US" sz="5400" dirty="0"/>
              <a:t>Quick stats 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88446D7-ABF4-4F8B-87D8-CAA01E03B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39152" y="6525375"/>
            <a:ext cx="5901458" cy="274320"/>
          </a:xfrm>
        </p:spPr>
        <p:txBody>
          <a:bodyPr/>
          <a:lstStyle/>
          <a:p>
            <a:r>
              <a:rPr lang="en-US" dirty="0"/>
              <a:t>www.webheadtech.com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7C435F8-9326-4B35-ADAE-EB4E25CF46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3530" y="1196059"/>
            <a:ext cx="6627948" cy="474454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8A47891-C930-488F-BF69-690C496BB36C}"/>
              </a:ext>
            </a:extLst>
          </p:cNvPr>
          <p:cNvSpPr/>
          <p:nvPr/>
        </p:nvSpPr>
        <p:spPr>
          <a:xfrm>
            <a:off x="1042359" y="2983554"/>
            <a:ext cx="31745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VIDEO CONTENT</a:t>
            </a:r>
          </a:p>
        </p:txBody>
      </p:sp>
      <p:pic>
        <p:nvPicPr>
          <p:cNvPr id="6" name="Graphic 5" descr="Projector">
            <a:extLst>
              <a:ext uri="{FF2B5EF4-FFF2-40B4-BE49-F238E27FC236}">
                <a16:creationId xmlns:a16="http://schemas.microsoft.com/office/drawing/2014/main" id="{EBD6E131-1E09-45D4-9091-C4C826E9EB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10780" y="3429000"/>
            <a:ext cx="1171085" cy="1171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134"/>
      </p:ext>
    </p:extLst>
  </p:cSld>
  <p:clrMapOvr>
    <a:masterClrMapping/>
  </p:clrMapOvr>
  <p:transition spd="slow" advClick="0" advTm="1000">
    <p:cover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0F83C-0D6E-4789-950F-D13D92013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2359" y="195465"/>
            <a:ext cx="10515600" cy="1325563"/>
          </a:xfrm>
        </p:spPr>
        <p:txBody>
          <a:bodyPr anchor="t">
            <a:normAutofit/>
          </a:bodyPr>
          <a:lstStyle/>
          <a:p>
            <a:r>
              <a:rPr lang="en-US" sz="5400" dirty="0"/>
              <a:t>Quick stats 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88446D7-ABF4-4F8B-87D8-CAA01E03B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170475" y="6525375"/>
            <a:ext cx="5901458" cy="274320"/>
          </a:xfrm>
        </p:spPr>
        <p:txBody>
          <a:bodyPr/>
          <a:lstStyle/>
          <a:p>
            <a:r>
              <a:rPr lang="en-US" dirty="0"/>
              <a:t>www.webheadtech.com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8A47891-C930-488F-BF69-690C496BB36C}"/>
              </a:ext>
            </a:extLst>
          </p:cNvPr>
          <p:cNvSpPr/>
          <p:nvPr/>
        </p:nvSpPr>
        <p:spPr>
          <a:xfrm>
            <a:off x="892650" y="2844225"/>
            <a:ext cx="31745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/>
              <a:t>CHAT FEATURE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26ACB7-6675-4B49-9DDC-B447B8367F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2933" y="1153858"/>
            <a:ext cx="6866283" cy="4807443"/>
          </a:xfrm>
          <a:prstGeom prst="rect">
            <a:avLst/>
          </a:prstGeom>
        </p:spPr>
      </p:pic>
      <p:pic>
        <p:nvPicPr>
          <p:cNvPr id="6" name="Graphic 5" descr="Chat">
            <a:extLst>
              <a:ext uri="{FF2B5EF4-FFF2-40B4-BE49-F238E27FC236}">
                <a16:creationId xmlns:a16="http://schemas.microsoft.com/office/drawing/2014/main" id="{EB0CEEB9-659F-489D-85C8-DBED651C06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740908" y="3274179"/>
            <a:ext cx="1478018" cy="1478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692877"/>
      </p:ext>
    </p:extLst>
  </p:cSld>
  <p:clrMapOvr>
    <a:masterClrMapping/>
  </p:clrMapOvr>
  <p:transition spd="med" advClick="0" advTm="2000">
    <p:pull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D12A5BA-B063-4B33-AB08-86CF7D23F6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7DFAF29-6BD8-4A93-A292-D6A8C6EFB5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F3BB34A6-31BD-4BBB-A8C8-C3E81A71F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274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198623-51B6-48E8-92E4-93B27B4DE45B}"/>
              </a:ext>
            </a:extLst>
          </p:cNvPr>
          <p:cNvSpPr txBox="1"/>
          <p:nvPr/>
        </p:nvSpPr>
        <p:spPr>
          <a:xfrm>
            <a:off x="5258134" y="640080"/>
            <a:ext cx="6293689" cy="365240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000" cap="all" spc="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THANK YOU. </a:t>
            </a:r>
          </a:p>
          <a:p>
            <a:pPr defTabSz="914400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000" cap="all" spc="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WWW.WEBHEADTECH.COM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2EA919-2719-480A-B73C-A8DAE45ABD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999" y="1571039"/>
            <a:ext cx="3993942" cy="3697094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FF4E9B4-BE85-45F4-8672-47D51F1401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309640" y="4388141"/>
            <a:ext cx="5852160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2016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1000">
        <p14:flash/>
      </p:transition>
    </mc:Choice>
    <mc:Fallback xmlns="">
      <p:transition spd="slow" advClick="0" advTm="1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D12A5BA-B063-4B33-AB08-86CF7D23F6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7DFAF29-6BD8-4A93-A292-D6A8C6EFB5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F3BB34A6-31BD-4BBB-A8C8-C3E81A71F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274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198623-51B6-48E8-92E4-93B27B4DE45B}"/>
              </a:ext>
            </a:extLst>
          </p:cNvPr>
          <p:cNvSpPr txBox="1"/>
          <p:nvPr/>
        </p:nvSpPr>
        <p:spPr>
          <a:xfrm>
            <a:off x="5258134" y="640080"/>
            <a:ext cx="6293689" cy="365240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000" cap="all" spc="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ABOUT US…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2EA919-2719-480A-B73C-A8DAE45ABD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999" y="1571039"/>
            <a:ext cx="3993942" cy="3697094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FF4E9B4-BE85-45F4-8672-47D51F1401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309640" y="4388141"/>
            <a:ext cx="5852160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2867115"/>
      </p:ext>
    </p:extLst>
  </p:cSld>
  <p:clrMapOvr>
    <a:masterClrMapping/>
  </p:clrMapOvr>
  <p:transition spd="slow" advClick="0" advTm="1000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003D838-D671-4687-858F-0B0CA6D20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308731" cy="672147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A3840DA-9832-43E9-AC17-294FF8BE11EB}"/>
              </a:ext>
            </a:extLst>
          </p:cNvPr>
          <p:cNvSpPr txBox="1"/>
          <p:nvPr/>
        </p:nvSpPr>
        <p:spPr>
          <a:xfrm>
            <a:off x="8396654" y="246185"/>
            <a:ext cx="366639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Celebrating 25 Years in Business</a:t>
            </a:r>
            <a:br>
              <a:rPr lang="en-US" dirty="0"/>
            </a:br>
            <a:endParaRPr lang="en-US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 Founded at the advent of the Internet in 1994 by 3 UTSA graduates</a:t>
            </a:r>
            <a:br>
              <a:rPr lang="en-US" dirty="0"/>
            </a:br>
            <a:endParaRPr lang="en-US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Woman, minority-owned certified business </a:t>
            </a:r>
            <a:br>
              <a:rPr lang="en-US" dirty="0"/>
            </a:br>
            <a:endParaRPr lang="en-US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Corporate headquarters in San Antonio with a facility security clearance level (TS FCL) with secret processing at site location </a:t>
            </a:r>
            <a:br>
              <a:rPr lang="en-US" dirty="0"/>
            </a:br>
            <a:endParaRPr lang="en-US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45+ employees nationwide, 75% hold security clearances, </a:t>
            </a:r>
            <a:br>
              <a:rPr lang="en-US" dirty="0"/>
            </a:br>
            <a:r>
              <a:rPr lang="en-US" dirty="0"/>
              <a:t>95% STEM degrees</a:t>
            </a:r>
            <a:br>
              <a:rPr lang="en-US" dirty="0"/>
            </a:br>
            <a:endParaRPr lang="en-US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Recognized by Industry for: Growth,  as a top development company and best places to work</a:t>
            </a:r>
            <a:br>
              <a:rPr lang="en-US" dirty="0"/>
            </a:br>
            <a:endParaRPr lang="en-US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8FCE2829-F85D-4894-BA4D-09E4ABE58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83680"/>
            <a:ext cx="10893778" cy="274320"/>
          </a:xfrm>
        </p:spPr>
        <p:txBody>
          <a:bodyPr/>
          <a:lstStyle/>
          <a:p>
            <a:r>
              <a:rPr lang="en-US" dirty="0"/>
              <a:t>www.webheadtech.com</a:t>
            </a:r>
          </a:p>
        </p:txBody>
      </p:sp>
    </p:spTree>
    <p:extLst>
      <p:ext uri="{BB962C8B-B14F-4D97-AF65-F5344CB8AC3E}">
        <p14:creationId xmlns:p14="http://schemas.microsoft.com/office/powerpoint/2010/main" val="4101375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1000">
        <p:circle/>
      </p:transition>
    </mc:Choice>
    <mc:Fallback xmlns="">
      <p:transition spd="slow" advClick="0" advTm="1000">
        <p:circl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erson posing for the camera&#10;&#10;Description generated with very high confidence">
            <a:extLst>
              <a:ext uri="{FF2B5EF4-FFF2-40B4-BE49-F238E27FC236}">
                <a16:creationId xmlns:a16="http://schemas.microsoft.com/office/drawing/2014/main" id="{BB312827-5C7F-48C7-A935-CE8FE79D27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707" r="-1" b="42206"/>
          <a:stretch/>
        </p:blipFill>
        <p:spPr>
          <a:xfrm>
            <a:off x="6176433" y="10"/>
            <a:ext cx="6015567" cy="3920034"/>
          </a:xfrm>
          <a:custGeom>
            <a:avLst/>
            <a:gdLst>
              <a:gd name="connsiteX0" fmla="*/ 0 w 6015567"/>
              <a:gd name="connsiteY0" fmla="*/ 0 h 3920044"/>
              <a:gd name="connsiteX1" fmla="*/ 6015567 w 6015567"/>
              <a:gd name="connsiteY1" fmla="*/ 0 h 3920044"/>
              <a:gd name="connsiteX2" fmla="*/ 6015567 w 6015567"/>
              <a:gd name="connsiteY2" fmla="*/ 3920044 h 3920044"/>
              <a:gd name="connsiteX3" fmla="*/ 2469659 w 6015567"/>
              <a:gd name="connsiteY3" fmla="*/ 3920044 h 3920044"/>
              <a:gd name="connsiteX4" fmla="*/ 2469659 w 6015567"/>
              <a:gd name="connsiteY4" fmla="*/ 3103224 h 3920044"/>
              <a:gd name="connsiteX5" fmla="*/ 0 w 6015567"/>
              <a:gd name="connsiteY5" fmla="*/ 3103224 h 3920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15567" h="3920044">
                <a:moveTo>
                  <a:pt x="0" y="0"/>
                </a:moveTo>
                <a:lnTo>
                  <a:pt x="6015567" y="0"/>
                </a:lnTo>
                <a:lnTo>
                  <a:pt x="6015567" y="3920044"/>
                </a:lnTo>
                <a:lnTo>
                  <a:pt x="2469659" y="3920044"/>
                </a:lnTo>
                <a:lnTo>
                  <a:pt x="2469659" y="3103224"/>
                </a:lnTo>
                <a:lnTo>
                  <a:pt x="0" y="3103224"/>
                </a:lnTo>
                <a:close/>
              </a:path>
            </a:pathLst>
          </a:custGeom>
        </p:spPr>
      </p:pic>
      <p:pic>
        <p:nvPicPr>
          <p:cNvPr id="9" name="Picture 8" descr="A group of people posing for the camera&#10;&#10;Description generated with very high confidence">
            <a:extLst>
              <a:ext uri="{FF2B5EF4-FFF2-40B4-BE49-F238E27FC236}">
                <a16:creationId xmlns:a16="http://schemas.microsoft.com/office/drawing/2014/main" id="{6550EA85-42DB-47ED-9553-D474A30F669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3" b="7761"/>
          <a:stretch/>
        </p:blipFill>
        <p:spPr>
          <a:xfrm>
            <a:off x="20" y="4069976"/>
            <a:ext cx="3535311" cy="2788023"/>
          </a:xfrm>
          <a:prstGeom prst="rect">
            <a:avLst/>
          </a:prstGeom>
        </p:spPr>
      </p:pic>
      <p:pic>
        <p:nvPicPr>
          <p:cNvPr id="6" name="Picture 5" descr="A picture containing person, laptop, indoor, sitting&#10;&#10;Description generated with very high confidence">
            <a:extLst>
              <a:ext uri="{FF2B5EF4-FFF2-40B4-BE49-F238E27FC236}">
                <a16:creationId xmlns:a16="http://schemas.microsoft.com/office/drawing/2014/main" id="{35BB5BB3-8C24-4ACB-97F6-C994168E431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9311" b="29561"/>
          <a:stretch/>
        </p:blipFill>
        <p:spPr>
          <a:xfrm>
            <a:off x="3610687" y="3120651"/>
            <a:ext cx="4789093" cy="3600824"/>
          </a:xfrm>
          <a:prstGeom prst="rect">
            <a:avLst/>
          </a:prstGeom>
        </p:spPr>
      </p:pic>
      <p:pic>
        <p:nvPicPr>
          <p:cNvPr id="4" name="Picture 3" descr="A group of people posing for the camera&#10;&#10;Description generated with very high confidence">
            <a:extLst>
              <a:ext uri="{FF2B5EF4-FFF2-40B4-BE49-F238E27FC236}">
                <a16:creationId xmlns:a16="http://schemas.microsoft.com/office/drawing/2014/main" id="{740D121F-8C0A-40E7-AD5A-6AEA5E94DCF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937" b="-1"/>
          <a:stretch/>
        </p:blipFill>
        <p:spPr>
          <a:xfrm>
            <a:off x="1" y="10"/>
            <a:ext cx="6015567" cy="3920034"/>
          </a:xfrm>
          <a:custGeom>
            <a:avLst/>
            <a:gdLst>
              <a:gd name="connsiteX0" fmla="*/ 0 w 6015567"/>
              <a:gd name="connsiteY0" fmla="*/ 0 h 3920044"/>
              <a:gd name="connsiteX1" fmla="*/ 6015567 w 6015567"/>
              <a:gd name="connsiteY1" fmla="*/ 0 h 3920044"/>
              <a:gd name="connsiteX2" fmla="*/ 6015567 w 6015567"/>
              <a:gd name="connsiteY2" fmla="*/ 3103224 h 3920044"/>
              <a:gd name="connsiteX3" fmla="*/ 3545908 w 6015567"/>
              <a:gd name="connsiteY3" fmla="*/ 3103224 h 3920044"/>
              <a:gd name="connsiteX4" fmla="*/ 3545908 w 6015567"/>
              <a:gd name="connsiteY4" fmla="*/ 3920044 h 3920044"/>
              <a:gd name="connsiteX5" fmla="*/ 0 w 6015567"/>
              <a:gd name="connsiteY5" fmla="*/ 3920044 h 3920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15567" h="3920044">
                <a:moveTo>
                  <a:pt x="0" y="0"/>
                </a:moveTo>
                <a:lnTo>
                  <a:pt x="6015567" y="0"/>
                </a:lnTo>
                <a:lnTo>
                  <a:pt x="6015567" y="3103224"/>
                </a:lnTo>
                <a:lnTo>
                  <a:pt x="3545908" y="3103224"/>
                </a:lnTo>
                <a:lnTo>
                  <a:pt x="3545908" y="3920044"/>
                </a:lnTo>
                <a:lnTo>
                  <a:pt x="0" y="3920044"/>
                </a:lnTo>
                <a:close/>
              </a:path>
            </a:pathLst>
          </a:cu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FD3E4E7-8BF0-4756-84F9-698255F6F6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</a:rPr>
              <a:t>Webhead </a:t>
            </a:r>
          </a:p>
        </p:txBody>
      </p:sp>
      <p:pic>
        <p:nvPicPr>
          <p:cNvPr id="7" name="Picture 2" descr="Inline image 1">
            <a:extLst>
              <a:ext uri="{FF2B5EF4-FFF2-40B4-BE49-F238E27FC236}">
                <a16:creationId xmlns:a16="http://schemas.microsoft.com/office/drawing/2014/main" id="{C0EADC53-EDB5-49CC-978A-4B493EEC231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03" r="56325" b="-1"/>
          <a:stretch/>
        </p:blipFill>
        <p:spPr bwMode="auto">
          <a:xfrm>
            <a:off x="8646161" y="4069976"/>
            <a:ext cx="3545840" cy="2788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85378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000">
        <p15:prstTrans prst="drape"/>
      </p:transition>
    </mc:Choice>
    <mc:Fallback xmlns="">
      <p:transition spd="slow" advClick="0" advTm="1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C35825-C994-4555-B2C0-D0FB693A2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83680"/>
            <a:ext cx="12192000" cy="274320"/>
          </a:xfrm>
        </p:spPr>
        <p:txBody>
          <a:bodyPr/>
          <a:lstStyle/>
          <a:p>
            <a:pPr algn="ctr"/>
            <a:r>
              <a:rPr lang="en-US" dirty="0"/>
              <a:t>www.webheadtech.com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D70120F-D18C-4A07-A203-20CF9AB0EC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3611" y="1769454"/>
            <a:ext cx="8140823" cy="47012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F6F2237-9CA2-42DB-AA95-F4D16B3C4105}"/>
              </a:ext>
            </a:extLst>
          </p:cNvPr>
          <p:cNvSpPr txBox="1"/>
          <p:nvPr/>
        </p:nvSpPr>
        <p:spPr>
          <a:xfrm>
            <a:off x="930959" y="387296"/>
            <a:ext cx="1073643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cap="all" spc="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PROUDLY SERVING OUR CLIENTS FROM ACROSS THE NATION…</a:t>
            </a:r>
          </a:p>
        </p:txBody>
      </p:sp>
    </p:spTree>
    <p:extLst>
      <p:ext uri="{BB962C8B-B14F-4D97-AF65-F5344CB8AC3E}">
        <p14:creationId xmlns:p14="http://schemas.microsoft.com/office/powerpoint/2010/main" val="3349186618"/>
      </p:ext>
    </p:extLst>
  </p:cSld>
  <p:clrMapOvr>
    <a:masterClrMapping/>
  </p:clrMapOvr>
  <p:transition spd="slow" advClick="0" advTm="1000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D12A5BA-B063-4B33-AB08-86CF7D23F6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7DFAF29-6BD8-4A93-A292-D6A8C6EFB5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F3BB34A6-31BD-4BBB-A8C8-C3E81A71F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274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198623-51B6-48E8-92E4-93B27B4DE45B}"/>
              </a:ext>
            </a:extLst>
          </p:cNvPr>
          <p:cNvSpPr txBox="1"/>
          <p:nvPr/>
        </p:nvSpPr>
        <p:spPr>
          <a:xfrm>
            <a:off x="5258134" y="640080"/>
            <a:ext cx="6293689" cy="365240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000" cap="all" spc="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OUR EXPERIENCE WITH WORKFORCES…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2EA919-2719-480A-B73C-A8DAE45ABD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999" y="1571039"/>
            <a:ext cx="3993942" cy="3697094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FF4E9B4-BE85-45F4-8672-47D51F1401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309640" y="4388141"/>
            <a:ext cx="5852160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61149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000">
        <p15:prstTrans prst="wind"/>
      </p:transition>
    </mc:Choice>
    <mc:Fallback xmlns="">
      <p:transition spd="slow" advClick="0" advTm="1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671EFA1-D8AD-4A8E-B318-CAE469BB2AE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2DF"/>
              </a:clrFrom>
              <a:clrTo>
                <a:srgbClr val="FFF2D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46105" y="1597449"/>
            <a:ext cx="4115678" cy="98595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8A29381-531A-4679-AAAA-892C88BA711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EEF3FA"/>
              </a:clrFrom>
              <a:clrTo>
                <a:srgbClr val="EEF3F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34001" y="3208708"/>
            <a:ext cx="3627782" cy="130190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7F277F7-E674-4491-B36A-48663E055A3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EF3FA"/>
              </a:clrFrom>
              <a:clrTo>
                <a:srgbClr val="EEF3F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9347" y="178601"/>
            <a:ext cx="6367029" cy="179353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B350125-D3B0-446E-B1ED-2FD8900363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0414" y="4510614"/>
            <a:ext cx="3132938" cy="127202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9A350CF-4AF6-4E8C-8FF5-ED8F983A5F15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EEF3FA"/>
              </a:clrFrom>
              <a:clrTo>
                <a:srgbClr val="EEF3F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2233" y="2143369"/>
            <a:ext cx="5526576" cy="179353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7D7D065-5F81-4DBB-A000-04C9B547C4D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86133" y="4755975"/>
            <a:ext cx="2657475" cy="1285875"/>
          </a:xfrm>
          <a:prstGeom prst="rect">
            <a:avLst/>
          </a:prstGeom>
        </p:spPr>
      </p:pic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7C129838-31CC-46CC-B69B-9C4AA19A6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83680"/>
            <a:ext cx="12192000" cy="274320"/>
          </a:xfrm>
        </p:spPr>
        <p:txBody>
          <a:bodyPr/>
          <a:lstStyle/>
          <a:p>
            <a:pPr algn="ctr"/>
            <a:r>
              <a:rPr lang="en-US" dirty="0"/>
              <a:t>www.webheadtech.com</a:t>
            </a:r>
          </a:p>
        </p:txBody>
      </p:sp>
    </p:spTree>
    <p:extLst>
      <p:ext uri="{BB962C8B-B14F-4D97-AF65-F5344CB8AC3E}">
        <p14:creationId xmlns:p14="http://schemas.microsoft.com/office/powerpoint/2010/main" val="3216217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">
        <p:fade/>
      </p:transition>
    </mc:Choice>
    <mc:Fallback xmlns="">
      <p:transition spd="med" advClick="0" advTm="1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D12A5BA-B063-4B33-AB08-86CF7D23F6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7DFAF29-6BD8-4A93-A292-D6A8C6EFB5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F3BB34A6-31BD-4BBB-A8C8-C3E81A71F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274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198623-51B6-48E8-92E4-93B27B4DE45B}"/>
              </a:ext>
            </a:extLst>
          </p:cNvPr>
          <p:cNvSpPr txBox="1"/>
          <p:nvPr/>
        </p:nvSpPr>
        <p:spPr>
          <a:xfrm>
            <a:off x="5258134" y="640080"/>
            <a:ext cx="6293689" cy="365240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000" cap="all" spc="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services…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2EA919-2719-480A-B73C-A8DAE45ABD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999" y="1571039"/>
            <a:ext cx="3993942" cy="3697094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FF4E9B4-BE85-45F4-8672-47D51F1401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309640" y="4388141"/>
            <a:ext cx="5852160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4575895"/>
      </p:ext>
    </p:extLst>
  </p:cSld>
  <p:clrMapOvr>
    <a:masterClrMapping/>
  </p:clrMapOvr>
  <p:transition spd="slow" advClick="0" advTm="1000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1015B11-66DE-43FC-9989-AC3A5A2284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2008" y="797384"/>
            <a:ext cx="5177545" cy="56007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B37DCC3-3962-4695-B9E3-15F38666DA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4653" y="1756929"/>
            <a:ext cx="1460463" cy="30842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114726B-F446-436F-BFB8-7E1C5E0C9D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2319" y="1367256"/>
            <a:ext cx="5344001" cy="56007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5F12134-34D9-4D1C-BD11-E4AE537258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02963" y="2243097"/>
            <a:ext cx="5450436" cy="75700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36626D1-1C3D-495F-98B1-B1069258A0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39996" y="3111278"/>
            <a:ext cx="4457700" cy="40957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30F5C8F-2874-4DC7-85FC-8B4F1F91A26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1686" y="3672190"/>
            <a:ext cx="5334000" cy="40957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AE31D79-77BB-41D5-B57E-D0F61F64AA1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95675" y="4148705"/>
            <a:ext cx="3562350" cy="37147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903A3AB-4853-4605-969D-1C40D3C7E0F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54653" y="4621351"/>
            <a:ext cx="4914900" cy="52387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D0D3F2F-8DE8-4DE1-859F-CF9124A541F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454452" y="5234655"/>
            <a:ext cx="4843244" cy="40056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81CCC1A-8B8E-40A6-BA00-5DFEECC6CED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47762" y="5889599"/>
            <a:ext cx="5781675" cy="352425"/>
          </a:xfrm>
          <a:prstGeom prst="rect">
            <a:avLst/>
          </a:prstGeom>
        </p:spPr>
      </p:pic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1252F92F-3386-4893-ACBE-308E97713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83680"/>
            <a:ext cx="12192000" cy="274320"/>
          </a:xfrm>
        </p:spPr>
        <p:txBody>
          <a:bodyPr/>
          <a:lstStyle/>
          <a:p>
            <a:pPr algn="ctr"/>
            <a:r>
              <a:rPr lang="en-US" dirty="0"/>
              <a:t>www.webheadtech.com</a:t>
            </a:r>
          </a:p>
        </p:txBody>
      </p:sp>
    </p:spTree>
    <p:extLst>
      <p:ext uri="{BB962C8B-B14F-4D97-AF65-F5344CB8AC3E}">
        <p14:creationId xmlns:p14="http://schemas.microsoft.com/office/powerpoint/2010/main" val="106469877"/>
      </p:ext>
    </p:extLst>
  </p:cSld>
  <p:clrMapOvr>
    <a:masterClrMapping/>
  </p:clrMapOvr>
  <p:transition spd="med" advClick="0" advTm="1000">
    <p:pull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237</Words>
  <Application>Microsoft Office PowerPoint</Application>
  <PresentationFormat>Widescreen</PresentationFormat>
  <Paragraphs>65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Calibri</vt:lpstr>
      <vt:lpstr>Courier New</vt:lpstr>
      <vt:lpstr>Tw Cen MT</vt:lpstr>
      <vt:lpstr>Tw Cen MT Condensed</vt:lpstr>
      <vt:lpstr>Wingdings 3</vt:lpstr>
      <vt:lpstr>Integral</vt:lpstr>
      <vt:lpstr>Webhead &amp; Workforce Development Boards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INTERACTIVE MAPS</vt:lpstr>
      <vt:lpstr>ONLINE SECURED FORMS</vt:lpstr>
      <vt:lpstr>Video content</vt:lpstr>
      <vt:lpstr>ONLINE CHAT FEATURE</vt:lpstr>
      <vt:lpstr>SOCIAL MEDIA INTEGRATION </vt:lpstr>
      <vt:lpstr>Quick stats </vt:lpstr>
      <vt:lpstr>Quick stats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Webhead &amp; Workforce Development Boards</dc:title>
  <dc:creator>Melissa Adame</dc:creator>
  <cp:lastModifiedBy>Melissa Adame</cp:lastModifiedBy>
  <cp:revision>25</cp:revision>
  <dcterms:created xsi:type="dcterms:W3CDTF">2019-03-21T18:27:52Z</dcterms:created>
  <dcterms:modified xsi:type="dcterms:W3CDTF">2019-03-22T15:42:53Z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925621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S8.2.2</vt:lpwstr>
  </property>
</Properties>
</file>